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8" r:id="rId3"/>
    <p:sldId id="259" r:id="rId4"/>
    <p:sldId id="261" r:id="rId5"/>
    <p:sldId id="388" r:id="rId6"/>
    <p:sldId id="266" r:id="rId7"/>
    <p:sldId id="383" r:id="rId8"/>
    <p:sldId id="384" r:id="rId9"/>
    <p:sldId id="390" r:id="rId10"/>
    <p:sldId id="393" r:id="rId11"/>
    <p:sldId id="394" r:id="rId12"/>
    <p:sldId id="395" r:id="rId13"/>
    <p:sldId id="397" r:id="rId14"/>
    <p:sldId id="391" r:id="rId15"/>
    <p:sldId id="392" r:id="rId16"/>
    <p:sldId id="389" r:id="rId17"/>
    <p:sldId id="396" r:id="rId18"/>
    <p:sldId id="25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93469B-A6F4-46AF-935B-7584A2ABADFA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F716B909-12F0-4098-B6F4-8193BB2FDE96}">
      <dgm:prSet phldrT="[Text]"/>
      <dgm:spPr/>
      <dgm:t>
        <a:bodyPr/>
        <a:lstStyle/>
        <a:p>
          <a:r>
            <a:rPr lang="en-US" dirty="0">
              <a:solidFill>
                <a:srgbClr val="454545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rPr>
            <a:t>Linear Regression</a:t>
          </a:r>
          <a:endParaRPr lang="en-IN" dirty="0"/>
        </a:p>
      </dgm:t>
    </dgm:pt>
    <dgm:pt modelId="{8C9396DC-B676-4367-A281-EC0A89B33BB2}" type="parTrans" cxnId="{C6446CA3-81C3-4215-935B-623B63CADD10}">
      <dgm:prSet/>
      <dgm:spPr/>
      <dgm:t>
        <a:bodyPr/>
        <a:lstStyle/>
        <a:p>
          <a:endParaRPr lang="en-IN"/>
        </a:p>
      </dgm:t>
    </dgm:pt>
    <dgm:pt modelId="{D5141B2C-A2C8-4048-A1E2-6405328A46B6}" type="sibTrans" cxnId="{C6446CA3-81C3-4215-935B-623B63CADD10}">
      <dgm:prSet/>
      <dgm:spPr/>
      <dgm:t>
        <a:bodyPr/>
        <a:lstStyle/>
        <a:p>
          <a:endParaRPr lang="en-IN"/>
        </a:p>
      </dgm:t>
    </dgm:pt>
    <dgm:pt modelId="{28E80CBD-AD39-4C7A-AF5F-DC3933AFF294}">
      <dgm:prSet/>
      <dgm:spPr/>
      <dgm:t>
        <a:bodyPr/>
        <a:lstStyle/>
        <a:p>
          <a:r>
            <a:rPr lang="en-US">
              <a:solidFill>
                <a:srgbClr val="454545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rPr>
            <a:t>Weights and Features</a:t>
          </a:r>
          <a:endParaRPr lang="en-US" dirty="0">
            <a:solidFill>
              <a:srgbClr val="454545"/>
            </a:solidFill>
            <a:effectLst/>
            <a:latin typeface="Times New Roman" panose="02020603050405020304" pitchFamily="18" charset="0"/>
            <a:ea typeface="Times New Roman" panose="02020603050405020304" pitchFamily="18" charset="0"/>
          </a:endParaRPr>
        </a:p>
      </dgm:t>
    </dgm:pt>
    <dgm:pt modelId="{ACC2737B-A3C3-4B99-874C-612CF66CC800}" type="parTrans" cxnId="{C95CF0CB-88C7-47A8-A2E5-E39B077F77BE}">
      <dgm:prSet/>
      <dgm:spPr/>
      <dgm:t>
        <a:bodyPr/>
        <a:lstStyle/>
        <a:p>
          <a:endParaRPr lang="en-IN"/>
        </a:p>
      </dgm:t>
    </dgm:pt>
    <dgm:pt modelId="{2C255BCE-0580-495F-946F-8328591E456B}" type="sibTrans" cxnId="{C95CF0CB-88C7-47A8-A2E5-E39B077F77BE}">
      <dgm:prSet/>
      <dgm:spPr/>
      <dgm:t>
        <a:bodyPr/>
        <a:lstStyle/>
        <a:p>
          <a:endParaRPr lang="en-IN"/>
        </a:p>
      </dgm:t>
    </dgm:pt>
    <dgm:pt modelId="{978BD4A6-B970-4849-BA28-40E84149FAB9}">
      <dgm:prSet/>
      <dgm:spPr/>
      <dgm:t>
        <a:bodyPr/>
        <a:lstStyle/>
        <a:p>
          <a:r>
            <a:rPr lang="en-US" dirty="0">
              <a:solidFill>
                <a:srgbClr val="454545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rPr>
            <a:t>Applications </a:t>
          </a:r>
          <a:endParaRPr lang="en-IN" dirty="0">
            <a:effectLst/>
            <a:latin typeface="Times New Roman" panose="02020603050405020304" pitchFamily="18" charset="0"/>
            <a:ea typeface="Times New Roman" panose="02020603050405020304" pitchFamily="18" charset="0"/>
          </a:endParaRPr>
        </a:p>
      </dgm:t>
    </dgm:pt>
    <dgm:pt modelId="{0A6A102A-3A69-44F6-93BD-05E2C97219BD}" type="parTrans" cxnId="{A68BD3A3-BE1B-4A3D-B122-CB27BC639219}">
      <dgm:prSet/>
      <dgm:spPr/>
      <dgm:t>
        <a:bodyPr/>
        <a:lstStyle/>
        <a:p>
          <a:endParaRPr lang="en-IN"/>
        </a:p>
      </dgm:t>
    </dgm:pt>
    <dgm:pt modelId="{18457BCC-A817-4BC4-BCC0-F8B4F9D9D5C3}" type="sibTrans" cxnId="{A68BD3A3-BE1B-4A3D-B122-CB27BC639219}">
      <dgm:prSet/>
      <dgm:spPr/>
      <dgm:t>
        <a:bodyPr/>
        <a:lstStyle/>
        <a:p>
          <a:endParaRPr lang="en-IN"/>
        </a:p>
      </dgm:t>
    </dgm:pt>
    <dgm:pt modelId="{8B64D7E6-E625-4B0C-9D70-129E8A50B4DA}">
      <dgm:prSet/>
      <dgm:spPr/>
      <dgm:t>
        <a:bodyPr/>
        <a:lstStyle/>
        <a:p>
          <a:r>
            <a:rPr lang="en-US">
              <a:solidFill>
                <a:srgbClr val="454545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rPr>
            <a:t>Cost Functions</a:t>
          </a:r>
          <a:endParaRPr lang="en-US" dirty="0">
            <a:solidFill>
              <a:srgbClr val="454545"/>
            </a:solidFill>
            <a:effectLst/>
            <a:latin typeface="Times New Roman" panose="02020603050405020304" pitchFamily="18" charset="0"/>
            <a:ea typeface="Times New Roman" panose="02020603050405020304" pitchFamily="18" charset="0"/>
          </a:endParaRPr>
        </a:p>
      </dgm:t>
    </dgm:pt>
    <dgm:pt modelId="{27EFE0C4-118C-4902-B0C1-F1AA56DBA33B}" type="parTrans" cxnId="{BBB0A67A-F736-42BD-A78D-4F9F63363826}">
      <dgm:prSet/>
      <dgm:spPr/>
      <dgm:t>
        <a:bodyPr/>
        <a:lstStyle/>
        <a:p>
          <a:endParaRPr lang="en-IN"/>
        </a:p>
      </dgm:t>
    </dgm:pt>
    <dgm:pt modelId="{2A6AF824-A94B-4D14-8181-6551CFD3D4B7}" type="sibTrans" cxnId="{BBB0A67A-F736-42BD-A78D-4F9F63363826}">
      <dgm:prSet/>
      <dgm:spPr/>
      <dgm:t>
        <a:bodyPr/>
        <a:lstStyle/>
        <a:p>
          <a:endParaRPr lang="en-IN"/>
        </a:p>
      </dgm:t>
    </dgm:pt>
    <dgm:pt modelId="{C908AD8E-92AD-4ACA-AB63-E2CB014446DA}">
      <dgm:prSet/>
      <dgm:spPr/>
      <dgm:t>
        <a:bodyPr/>
        <a:lstStyle/>
        <a:p>
          <a:r>
            <a:rPr lang="en-US">
              <a:solidFill>
                <a:srgbClr val="454545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rPr>
            <a:t>Finding best fit line </a:t>
          </a:r>
          <a:endParaRPr lang="en-IN" dirty="0"/>
        </a:p>
      </dgm:t>
    </dgm:pt>
    <dgm:pt modelId="{6F7A468A-492E-4D3E-8BCB-3CB67E027EBF}" type="parTrans" cxnId="{A232C269-9D84-4BB3-B0AA-C861820424F0}">
      <dgm:prSet/>
      <dgm:spPr/>
      <dgm:t>
        <a:bodyPr/>
        <a:lstStyle/>
        <a:p>
          <a:endParaRPr lang="en-IN"/>
        </a:p>
      </dgm:t>
    </dgm:pt>
    <dgm:pt modelId="{8CC77225-A4DA-438B-8EC7-43AA13DAD46F}" type="sibTrans" cxnId="{A232C269-9D84-4BB3-B0AA-C861820424F0}">
      <dgm:prSet/>
      <dgm:spPr/>
      <dgm:t>
        <a:bodyPr/>
        <a:lstStyle/>
        <a:p>
          <a:endParaRPr lang="en-IN"/>
        </a:p>
      </dgm:t>
    </dgm:pt>
    <dgm:pt modelId="{B953747B-23A4-4836-A046-14E1F1CC29AC}" type="pres">
      <dgm:prSet presAssocID="{ED93469B-A6F4-46AF-935B-7584A2ABADFA}" presName="Name0" presStyleCnt="0">
        <dgm:presLayoutVars>
          <dgm:chMax val="7"/>
          <dgm:chPref val="7"/>
          <dgm:dir/>
        </dgm:presLayoutVars>
      </dgm:prSet>
      <dgm:spPr/>
    </dgm:pt>
    <dgm:pt modelId="{9DFBDBAC-A089-4F67-B6D4-4378C55A3C91}" type="pres">
      <dgm:prSet presAssocID="{ED93469B-A6F4-46AF-935B-7584A2ABADFA}" presName="Name1" presStyleCnt="0"/>
      <dgm:spPr/>
    </dgm:pt>
    <dgm:pt modelId="{7DD3DA14-16AE-4948-844A-33EBB17BE77B}" type="pres">
      <dgm:prSet presAssocID="{ED93469B-A6F4-46AF-935B-7584A2ABADFA}" presName="cycle" presStyleCnt="0"/>
      <dgm:spPr/>
    </dgm:pt>
    <dgm:pt modelId="{9677DA0A-1D5E-4F4E-8B57-F80AAD214A3E}" type="pres">
      <dgm:prSet presAssocID="{ED93469B-A6F4-46AF-935B-7584A2ABADFA}" presName="srcNode" presStyleLbl="node1" presStyleIdx="0" presStyleCnt="5"/>
      <dgm:spPr/>
    </dgm:pt>
    <dgm:pt modelId="{B0F3227F-266E-47F2-8FEC-D47485ED7BF5}" type="pres">
      <dgm:prSet presAssocID="{ED93469B-A6F4-46AF-935B-7584A2ABADFA}" presName="conn" presStyleLbl="parChTrans1D2" presStyleIdx="0" presStyleCnt="1"/>
      <dgm:spPr/>
    </dgm:pt>
    <dgm:pt modelId="{30D6E644-E614-4860-A60F-739F04454CD9}" type="pres">
      <dgm:prSet presAssocID="{ED93469B-A6F4-46AF-935B-7584A2ABADFA}" presName="extraNode" presStyleLbl="node1" presStyleIdx="0" presStyleCnt="5"/>
      <dgm:spPr/>
    </dgm:pt>
    <dgm:pt modelId="{03FD5A85-DF97-4587-A873-DDEEF21B70E9}" type="pres">
      <dgm:prSet presAssocID="{ED93469B-A6F4-46AF-935B-7584A2ABADFA}" presName="dstNode" presStyleLbl="node1" presStyleIdx="0" presStyleCnt="5"/>
      <dgm:spPr/>
    </dgm:pt>
    <dgm:pt modelId="{F7DFA4F4-9A69-436E-99BE-3B9BBA0EA72C}" type="pres">
      <dgm:prSet presAssocID="{F716B909-12F0-4098-B6F4-8193BB2FDE96}" presName="text_1" presStyleLbl="node1" presStyleIdx="0" presStyleCnt="5">
        <dgm:presLayoutVars>
          <dgm:bulletEnabled val="1"/>
        </dgm:presLayoutVars>
      </dgm:prSet>
      <dgm:spPr/>
    </dgm:pt>
    <dgm:pt modelId="{A10C7D1C-CA1F-430C-8662-AC555F4C5F80}" type="pres">
      <dgm:prSet presAssocID="{F716B909-12F0-4098-B6F4-8193BB2FDE96}" presName="accent_1" presStyleCnt="0"/>
      <dgm:spPr/>
    </dgm:pt>
    <dgm:pt modelId="{46117C5C-0D57-4DCB-9895-C1147226D4AE}" type="pres">
      <dgm:prSet presAssocID="{F716B909-12F0-4098-B6F4-8193BB2FDE96}" presName="accentRepeatNode" presStyleLbl="solidFgAcc1" presStyleIdx="0" presStyleCnt="5"/>
      <dgm:spPr/>
    </dgm:pt>
    <dgm:pt modelId="{F4E79187-1295-4901-8CE6-804151357E0B}" type="pres">
      <dgm:prSet presAssocID="{28E80CBD-AD39-4C7A-AF5F-DC3933AFF294}" presName="text_2" presStyleLbl="node1" presStyleIdx="1" presStyleCnt="5">
        <dgm:presLayoutVars>
          <dgm:bulletEnabled val="1"/>
        </dgm:presLayoutVars>
      </dgm:prSet>
      <dgm:spPr/>
    </dgm:pt>
    <dgm:pt modelId="{E6A988AD-5E30-42AD-AFC7-7E1AB774D52A}" type="pres">
      <dgm:prSet presAssocID="{28E80CBD-AD39-4C7A-AF5F-DC3933AFF294}" presName="accent_2" presStyleCnt="0"/>
      <dgm:spPr/>
    </dgm:pt>
    <dgm:pt modelId="{008C5D8E-FFD2-4EFA-A39E-CAD23A9A5F48}" type="pres">
      <dgm:prSet presAssocID="{28E80CBD-AD39-4C7A-AF5F-DC3933AFF294}" presName="accentRepeatNode" presStyleLbl="solidFgAcc1" presStyleIdx="1" presStyleCnt="5"/>
      <dgm:spPr/>
    </dgm:pt>
    <dgm:pt modelId="{55C58EF8-F897-4744-A46A-6AD6DDE053B6}" type="pres">
      <dgm:prSet presAssocID="{978BD4A6-B970-4849-BA28-40E84149FAB9}" presName="text_3" presStyleLbl="node1" presStyleIdx="2" presStyleCnt="5">
        <dgm:presLayoutVars>
          <dgm:bulletEnabled val="1"/>
        </dgm:presLayoutVars>
      </dgm:prSet>
      <dgm:spPr/>
    </dgm:pt>
    <dgm:pt modelId="{33FAFAC4-2E0E-4AD5-A1CA-EFC759E235DA}" type="pres">
      <dgm:prSet presAssocID="{978BD4A6-B970-4849-BA28-40E84149FAB9}" presName="accent_3" presStyleCnt="0"/>
      <dgm:spPr/>
    </dgm:pt>
    <dgm:pt modelId="{5723ED0A-351F-4583-AF7E-04CE435CE6FC}" type="pres">
      <dgm:prSet presAssocID="{978BD4A6-B970-4849-BA28-40E84149FAB9}" presName="accentRepeatNode" presStyleLbl="solidFgAcc1" presStyleIdx="2" presStyleCnt="5"/>
      <dgm:spPr/>
    </dgm:pt>
    <dgm:pt modelId="{3D0AC6DC-4D08-4E0A-A2B8-672CC40509D7}" type="pres">
      <dgm:prSet presAssocID="{8B64D7E6-E625-4B0C-9D70-129E8A50B4DA}" presName="text_4" presStyleLbl="node1" presStyleIdx="3" presStyleCnt="5">
        <dgm:presLayoutVars>
          <dgm:bulletEnabled val="1"/>
        </dgm:presLayoutVars>
      </dgm:prSet>
      <dgm:spPr/>
    </dgm:pt>
    <dgm:pt modelId="{AF891665-8E13-461C-A0DB-B9C6BF4FADDD}" type="pres">
      <dgm:prSet presAssocID="{8B64D7E6-E625-4B0C-9D70-129E8A50B4DA}" presName="accent_4" presStyleCnt="0"/>
      <dgm:spPr/>
    </dgm:pt>
    <dgm:pt modelId="{181FBD25-37E3-455D-8CFB-DA7ACFF5F082}" type="pres">
      <dgm:prSet presAssocID="{8B64D7E6-E625-4B0C-9D70-129E8A50B4DA}" presName="accentRepeatNode" presStyleLbl="solidFgAcc1" presStyleIdx="3" presStyleCnt="5"/>
      <dgm:spPr/>
    </dgm:pt>
    <dgm:pt modelId="{D03CEBCA-4F7F-498A-9D21-35FF95D734F9}" type="pres">
      <dgm:prSet presAssocID="{C908AD8E-92AD-4ACA-AB63-E2CB014446DA}" presName="text_5" presStyleLbl="node1" presStyleIdx="4" presStyleCnt="5">
        <dgm:presLayoutVars>
          <dgm:bulletEnabled val="1"/>
        </dgm:presLayoutVars>
      </dgm:prSet>
      <dgm:spPr/>
    </dgm:pt>
    <dgm:pt modelId="{B2C0AE9F-8CAB-476F-B4DE-95758E92FFAD}" type="pres">
      <dgm:prSet presAssocID="{C908AD8E-92AD-4ACA-AB63-E2CB014446DA}" presName="accent_5" presStyleCnt="0"/>
      <dgm:spPr/>
    </dgm:pt>
    <dgm:pt modelId="{BCF2CCDE-9882-47D8-8534-7859C83A5001}" type="pres">
      <dgm:prSet presAssocID="{C908AD8E-92AD-4ACA-AB63-E2CB014446DA}" presName="accentRepeatNode" presStyleLbl="solidFgAcc1" presStyleIdx="4" presStyleCnt="5"/>
      <dgm:spPr/>
    </dgm:pt>
  </dgm:ptLst>
  <dgm:cxnLst>
    <dgm:cxn modelId="{2987FF3F-AAC0-421A-9D3B-3EA62D112118}" type="presOf" srcId="{D5141B2C-A2C8-4048-A1E2-6405328A46B6}" destId="{B0F3227F-266E-47F2-8FEC-D47485ED7BF5}" srcOrd="0" destOrd="0" presId="urn:microsoft.com/office/officeart/2008/layout/VerticalCurvedList"/>
    <dgm:cxn modelId="{A232C269-9D84-4BB3-B0AA-C861820424F0}" srcId="{ED93469B-A6F4-46AF-935B-7584A2ABADFA}" destId="{C908AD8E-92AD-4ACA-AB63-E2CB014446DA}" srcOrd="4" destOrd="0" parTransId="{6F7A468A-492E-4D3E-8BCB-3CB67E027EBF}" sibTransId="{8CC77225-A4DA-438B-8EC7-43AA13DAD46F}"/>
    <dgm:cxn modelId="{D682616C-4EC5-4D48-B055-0E7E8BD54987}" type="presOf" srcId="{8B64D7E6-E625-4B0C-9D70-129E8A50B4DA}" destId="{3D0AC6DC-4D08-4E0A-A2B8-672CC40509D7}" srcOrd="0" destOrd="0" presId="urn:microsoft.com/office/officeart/2008/layout/VerticalCurvedList"/>
    <dgm:cxn modelId="{BBB0A67A-F736-42BD-A78D-4F9F63363826}" srcId="{ED93469B-A6F4-46AF-935B-7584A2ABADFA}" destId="{8B64D7E6-E625-4B0C-9D70-129E8A50B4DA}" srcOrd="3" destOrd="0" parTransId="{27EFE0C4-118C-4902-B0C1-F1AA56DBA33B}" sibTransId="{2A6AF824-A94B-4D14-8181-6551CFD3D4B7}"/>
    <dgm:cxn modelId="{1AE59192-7CAB-4BBD-89B9-D72DF44A3BF8}" type="presOf" srcId="{F716B909-12F0-4098-B6F4-8193BB2FDE96}" destId="{F7DFA4F4-9A69-436E-99BE-3B9BBA0EA72C}" srcOrd="0" destOrd="0" presId="urn:microsoft.com/office/officeart/2008/layout/VerticalCurvedList"/>
    <dgm:cxn modelId="{BCED7394-AFD7-43E9-BFC0-0C092F442A08}" type="presOf" srcId="{C908AD8E-92AD-4ACA-AB63-E2CB014446DA}" destId="{D03CEBCA-4F7F-498A-9D21-35FF95D734F9}" srcOrd="0" destOrd="0" presId="urn:microsoft.com/office/officeart/2008/layout/VerticalCurvedList"/>
    <dgm:cxn modelId="{C6446CA3-81C3-4215-935B-623B63CADD10}" srcId="{ED93469B-A6F4-46AF-935B-7584A2ABADFA}" destId="{F716B909-12F0-4098-B6F4-8193BB2FDE96}" srcOrd="0" destOrd="0" parTransId="{8C9396DC-B676-4367-A281-EC0A89B33BB2}" sibTransId="{D5141B2C-A2C8-4048-A1E2-6405328A46B6}"/>
    <dgm:cxn modelId="{A68BD3A3-BE1B-4A3D-B122-CB27BC639219}" srcId="{ED93469B-A6F4-46AF-935B-7584A2ABADFA}" destId="{978BD4A6-B970-4849-BA28-40E84149FAB9}" srcOrd="2" destOrd="0" parTransId="{0A6A102A-3A69-44F6-93BD-05E2C97219BD}" sibTransId="{18457BCC-A817-4BC4-BCC0-F8B4F9D9D5C3}"/>
    <dgm:cxn modelId="{99A758AE-0FA7-4880-A75A-4F8DCDC00699}" type="presOf" srcId="{28E80CBD-AD39-4C7A-AF5F-DC3933AFF294}" destId="{F4E79187-1295-4901-8CE6-804151357E0B}" srcOrd="0" destOrd="0" presId="urn:microsoft.com/office/officeart/2008/layout/VerticalCurvedList"/>
    <dgm:cxn modelId="{C95CF0CB-88C7-47A8-A2E5-E39B077F77BE}" srcId="{ED93469B-A6F4-46AF-935B-7584A2ABADFA}" destId="{28E80CBD-AD39-4C7A-AF5F-DC3933AFF294}" srcOrd="1" destOrd="0" parTransId="{ACC2737B-A3C3-4B99-874C-612CF66CC800}" sibTransId="{2C255BCE-0580-495F-946F-8328591E456B}"/>
    <dgm:cxn modelId="{F1E9C7D6-73F0-44E6-97DC-E1E8B62FFFFF}" type="presOf" srcId="{978BD4A6-B970-4849-BA28-40E84149FAB9}" destId="{55C58EF8-F897-4744-A46A-6AD6DDE053B6}" srcOrd="0" destOrd="0" presId="urn:microsoft.com/office/officeart/2008/layout/VerticalCurvedList"/>
    <dgm:cxn modelId="{563EDBDD-8213-4E5B-A941-411389DFFF5B}" type="presOf" srcId="{ED93469B-A6F4-46AF-935B-7584A2ABADFA}" destId="{B953747B-23A4-4836-A046-14E1F1CC29AC}" srcOrd="0" destOrd="0" presId="urn:microsoft.com/office/officeart/2008/layout/VerticalCurvedList"/>
    <dgm:cxn modelId="{704FC43D-8C9D-4A66-A6F4-43CBDBBBD0A8}" type="presParOf" srcId="{B953747B-23A4-4836-A046-14E1F1CC29AC}" destId="{9DFBDBAC-A089-4F67-B6D4-4378C55A3C91}" srcOrd="0" destOrd="0" presId="urn:microsoft.com/office/officeart/2008/layout/VerticalCurvedList"/>
    <dgm:cxn modelId="{F80EDBFC-B436-467D-8CD7-D01C9A8E5441}" type="presParOf" srcId="{9DFBDBAC-A089-4F67-B6D4-4378C55A3C91}" destId="{7DD3DA14-16AE-4948-844A-33EBB17BE77B}" srcOrd="0" destOrd="0" presId="urn:microsoft.com/office/officeart/2008/layout/VerticalCurvedList"/>
    <dgm:cxn modelId="{DDB0BFE9-DCE1-4F3B-98F6-ED39ED2EBDF1}" type="presParOf" srcId="{7DD3DA14-16AE-4948-844A-33EBB17BE77B}" destId="{9677DA0A-1D5E-4F4E-8B57-F80AAD214A3E}" srcOrd="0" destOrd="0" presId="urn:microsoft.com/office/officeart/2008/layout/VerticalCurvedList"/>
    <dgm:cxn modelId="{6519E541-512C-4DDF-ADDB-61AF345466B1}" type="presParOf" srcId="{7DD3DA14-16AE-4948-844A-33EBB17BE77B}" destId="{B0F3227F-266E-47F2-8FEC-D47485ED7BF5}" srcOrd="1" destOrd="0" presId="urn:microsoft.com/office/officeart/2008/layout/VerticalCurvedList"/>
    <dgm:cxn modelId="{DFFC741D-0AF2-48B9-AAE7-31A456002FBC}" type="presParOf" srcId="{7DD3DA14-16AE-4948-844A-33EBB17BE77B}" destId="{30D6E644-E614-4860-A60F-739F04454CD9}" srcOrd="2" destOrd="0" presId="urn:microsoft.com/office/officeart/2008/layout/VerticalCurvedList"/>
    <dgm:cxn modelId="{C785107E-14B2-4DA2-8D73-6726F30CCA60}" type="presParOf" srcId="{7DD3DA14-16AE-4948-844A-33EBB17BE77B}" destId="{03FD5A85-DF97-4587-A873-DDEEF21B70E9}" srcOrd="3" destOrd="0" presId="urn:microsoft.com/office/officeart/2008/layout/VerticalCurvedList"/>
    <dgm:cxn modelId="{66482008-08D0-4242-A279-86C2C19A9D6E}" type="presParOf" srcId="{9DFBDBAC-A089-4F67-B6D4-4378C55A3C91}" destId="{F7DFA4F4-9A69-436E-99BE-3B9BBA0EA72C}" srcOrd="1" destOrd="0" presId="urn:microsoft.com/office/officeart/2008/layout/VerticalCurvedList"/>
    <dgm:cxn modelId="{3BC7D81E-A340-4600-AC86-7B7F597E5DDA}" type="presParOf" srcId="{9DFBDBAC-A089-4F67-B6D4-4378C55A3C91}" destId="{A10C7D1C-CA1F-430C-8662-AC555F4C5F80}" srcOrd="2" destOrd="0" presId="urn:microsoft.com/office/officeart/2008/layout/VerticalCurvedList"/>
    <dgm:cxn modelId="{CA1DBC9E-2DEB-4088-85CE-3C024B8F4D98}" type="presParOf" srcId="{A10C7D1C-CA1F-430C-8662-AC555F4C5F80}" destId="{46117C5C-0D57-4DCB-9895-C1147226D4AE}" srcOrd="0" destOrd="0" presId="urn:microsoft.com/office/officeart/2008/layout/VerticalCurvedList"/>
    <dgm:cxn modelId="{F33AEA51-CCE1-4F02-9544-F380467EE285}" type="presParOf" srcId="{9DFBDBAC-A089-4F67-B6D4-4378C55A3C91}" destId="{F4E79187-1295-4901-8CE6-804151357E0B}" srcOrd="3" destOrd="0" presId="urn:microsoft.com/office/officeart/2008/layout/VerticalCurvedList"/>
    <dgm:cxn modelId="{73E7C677-7CE3-4E13-BBBD-C35C1E59D4EB}" type="presParOf" srcId="{9DFBDBAC-A089-4F67-B6D4-4378C55A3C91}" destId="{E6A988AD-5E30-42AD-AFC7-7E1AB774D52A}" srcOrd="4" destOrd="0" presId="urn:microsoft.com/office/officeart/2008/layout/VerticalCurvedList"/>
    <dgm:cxn modelId="{D3B15E17-9F99-41D2-8613-69C1B077107E}" type="presParOf" srcId="{E6A988AD-5E30-42AD-AFC7-7E1AB774D52A}" destId="{008C5D8E-FFD2-4EFA-A39E-CAD23A9A5F48}" srcOrd="0" destOrd="0" presId="urn:microsoft.com/office/officeart/2008/layout/VerticalCurvedList"/>
    <dgm:cxn modelId="{5BBDE072-ED4C-4CA2-96C2-6FDA77AFBA52}" type="presParOf" srcId="{9DFBDBAC-A089-4F67-B6D4-4378C55A3C91}" destId="{55C58EF8-F897-4744-A46A-6AD6DDE053B6}" srcOrd="5" destOrd="0" presId="urn:microsoft.com/office/officeart/2008/layout/VerticalCurvedList"/>
    <dgm:cxn modelId="{58526F18-5AB6-4045-836E-DED4B8729D00}" type="presParOf" srcId="{9DFBDBAC-A089-4F67-B6D4-4378C55A3C91}" destId="{33FAFAC4-2E0E-4AD5-A1CA-EFC759E235DA}" srcOrd="6" destOrd="0" presId="urn:microsoft.com/office/officeart/2008/layout/VerticalCurvedList"/>
    <dgm:cxn modelId="{7AC55186-4BC0-40F7-AF5E-D61D94E77727}" type="presParOf" srcId="{33FAFAC4-2E0E-4AD5-A1CA-EFC759E235DA}" destId="{5723ED0A-351F-4583-AF7E-04CE435CE6FC}" srcOrd="0" destOrd="0" presId="urn:microsoft.com/office/officeart/2008/layout/VerticalCurvedList"/>
    <dgm:cxn modelId="{125A52F1-8040-4E04-A83A-B78A0C30C5E7}" type="presParOf" srcId="{9DFBDBAC-A089-4F67-B6D4-4378C55A3C91}" destId="{3D0AC6DC-4D08-4E0A-A2B8-672CC40509D7}" srcOrd="7" destOrd="0" presId="urn:microsoft.com/office/officeart/2008/layout/VerticalCurvedList"/>
    <dgm:cxn modelId="{4D945A13-6A9F-49ED-BFE5-FC8E4AFCD2CB}" type="presParOf" srcId="{9DFBDBAC-A089-4F67-B6D4-4378C55A3C91}" destId="{AF891665-8E13-461C-A0DB-B9C6BF4FADDD}" srcOrd="8" destOrd="0" presId="urn:microsoft.com/office/officeart/2008/layout/VerticalCurvedList"/>
    <dgm:cxn modelId="{4A4DD186-71F6-464B-B499-D96067860F15}" type="presParOf" srcId="{AF891665-8E13-461C-A0DB-B9C6BF4FADDD}" destId="{181FBD25-37E3-455D-8CFB-DA7ACFF5F082}" srcOrd="0" destOrd="0" presId="urn:microsoft.com/office/officeart/2008/layout/VerticalCurvedList"/>
    <dgm:cxn modelId="{5870FEFB-3FF1-42E4-AA45-8D0F6A291453}" type="presParOf" srcId="{9DFBDBAC-A089-4F67-B6D4-4378C55A3C91}" destId="{D03CEBCA-4F7F-498A-9D21-35FF95D734F9}" srcOrd="9" destOrd="0" presId="urn:microsoft.com/office/officeart/2008/layout/VerticalCurvedList"/>
    <dgm:cxn modelId="{66AF79E4-065B-4EB6-A6F5-2D089333A947}" type="presParOf" srcId="{9DFBDBAC-A089-4F67-B6D4-4378C55A3C91}" destId="{B2C0AE9F-8CAB-476F-B4DE-95758E92FFAD}" srcOrd="10" destOrd="0" presId="urn:microsoft.com/office/officeart/2008/layout/VerticalCurvedList"/>
    <dgm:cxn modelId="{CE564C20-F7C5-41A1-A0A6-6F8934947DF5}" type="presParOf" srcId="{B2C0AE9F-8CAB-476F-B4DE-95758E92FFAD}" destId="{BCF2CCDE-9882-47D8-8534-7859C83A500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F3227F-266E-47F2-8FEC-D47485ED7BF5}">
      <dsp:nvSpPr>
        <dsp:cNvPr id="0" name=""/>
        <dsp:cNvSpPr/>
      </dsp:nvSpPr>
      <dsp:spPr>
        <a:xfrm>
          <a:off x="-6126981" y="-937410"/>
          <a:ext cx="7293488" cy="7293488"/>
        </a:xfrm>
        <a:prstGeom prst="blockArc">
          <a:avLst>
            <a:gd name="adj1" fmla="val 18900000"/>
            <a:gd name="adj2" fmla="val 2700000"/>
            <a:gd name="adj3" fmla="val 296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DFA4F4-9A69-436E-99BE-3B9BBA0EA72C}">
      <dsp:nvSpPr>
        <dsp:cNvPr id="0" name=""/>
        <dsp:cNvSpPr/>
      </dsp:nvSpPr>
      <dsp:spPr>
        <a:xfrm>
          <a:off x="509717" y="338558"/>
          <a:ext cx="7541700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>
              <a:solidFill>
                <a:srgbClr val="454545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rPr>
            <a:t>Linear Regression</a:t>
          </a:r>
          <a:endParaRPr lang="en-IN" sz="3500" kern="1200" dirty="0"/>
        </a:p>
      </dsp:txBody>
      <dsp:txXfrm>
        <a:off x="509717" y="338558"/>
        <a:ext cx="7541700" cy="677550"/>
      </dsp:txXfrm>
    </dsp:sp>
    <dsp:sp modelId="{46117C5C-0D57-4DCB-9895-C1147226D4AE}">
      <dsp:nvSpPr>
        <dsp:cNvPr id="0" name=""/>
        <dsp:cNvSpPr/>
      </dsp:nvSpPr>
      <dsp:spPr>
        <a:xfrm>
          <a:off x="86248" y="253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E79187-1295-4901-8CE6-804151357E0B}">
      <dsp:nvSpPr>
        <dsp:cNvPr id="0" name=""/>
        <dsp:cNvSpPr/>
      </dsp:nvSpPr>
      <dsp:spPr>
        <a:xfrm>
          <a:off x="995230" y="1354558"/>
          <a:ext cx="7056187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>
              <a:solidFill>
                <a:srgbClr val="454545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rPr>
            <a:t>Weights and Features</a:t>
          </a:r>
          <a:endParaRPr lang="en-US" sz="3500" kern="1200" dirty="0">
            <a:solidFill>
              <a:srgbClr val="454545"/>
            </a:solidFill>
            <a:effectLst/>
            <a:latin typeface="Times New Roman" panose="02020603050405020304" pitchFamily="18" charset="0"/>
            <a:ea typeface="Times New Roman" panose="02020603050405020304" pitchFamily="18" charset="0"/>
          </a:endParaRPr>
        </a:p>
      </dsp:txBody>
      <dsp:txXfrm>
        <a:off x="995230" y="1354558"/>
        <a:ext cx="7056187" cy="677550"/>
      </dsp:txXfrm>
    </dsp:sp>
    <dsp:sp modelId="{008C5D8E-FFD2-4EFA-A39E-CAD23A9A5F48}">
      <dsp:nvSpPr>
        <dsp:cNvPr id="0" name=""/>
        <dsp:cNvSpPr/>
      </dsp:nvSpPr>
      <dsp:spPr>
        <a:xfrm>
          <a:off x="571761" y="1269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C58EF8-F897-4744-A46A-6AD6DDE053B6}">
      <dsp:nvSpPr>
        <dsp:cNvPr id="0" name=""/>
        <dsp:cNvSpPr/>
      </dsp:nvSpPr>
      <dsp:spPr>
        <a:xfrm>
          <a:off x="1144243" y="2370558"/>
          <a:ext cx="6907174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>
              <a:solidFill>
                <a:srgbClr val="454545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rPr>
            <a:t>Applications </a:t>
          </a:r>
          <a:endParaRPr lang="en-IN" sz="3500" kern="1200" dirty="0">
            <a:effectLst/>
            <a:latin typeface="Times New Roman" panose="02020603050405020304" pitchFamily="18" charset="0"/>
            <a:ea typeface="Times New Roman" panose="02020603050405020304" pitchFamily="18" charset="0"/>
          </a:endParaRPr>
        </a:p>
      </dsp:txBody>
      <dsp:txXfrm>
        <a:off x="1144243" y="2370558"/>
        <a:ext cx="6907174" cy="677550"/>
      </dsp:txXfrm>
    </dsp:sp>
    <dsp:sp modelId="{5723ED0A-351F-4583-AF7E-04CE435CE6FC}">
      <dsp:nvSpPr>
        <dsp:cNvPr id="0" name=""/>
        <dsp:cNvSpPr/>
      </dsp:nvSpPr>
      <dsp:spPr>
        <a:xfrm>
          <a:off x="720774" y="2285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0AC6DC-4D08-4E0A-A2B8-672CC40509D7}">
      <dsp:nvSpPr>
        <dsp:cNvPr id="0" name=""/>
        <dsp:cNvSpPr/>
      </dsp:nvSpPr>
      <dsp:spPr>
        <a:xfrm>
          <a:off x="995230" y="3386558"/>
          <a:ext cx="7056187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>
              <a:solidFill>
                <a:srgbClr val="454545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rPr>
            <a:t>Cost Functions</a:t>
          </a:r>
          <a:endParaRPr lang="en-US" sz="3500" kern="1200" dirty="0">
            <a:solidFill>
              <a:srgbClr val="454545"/>
            </a:solidFill>
            <a:effectLst/>
            <a:latin typeface="Times New Roman" panose="02020603050405020304" pitchFamily="18" charset="0"/>
            <a:ea typeface="Times New Roman" panose="02020603050405020304" pitchFamily="18" charset="0"/>
          </a:endParaRPr>
        </a:p>
      </dsp:txBody>
      <dsp:txXfrm>
        <a:off x="995230" y="3386558"/>
        <a:ext cx="7056187" cy="677550"/>
      </dsp:txXfrm>
    </dsp:sp>
    <dsp:sp modelId="{181FBD25-37E3-455D-8CFB-DA7ACFF5F082}">
      <dsp:nvSpPr>
        <dsp:cNvPr id="0" name=""/>
        <dsp:cNvSpPr/>
      </dsp:nvSpPr>
      <dsp:spPr>
        <a:xfrm>
          <a:off x="571761" y="3301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3CEBCA-4F7F-498A-9D21-35FF95D734F9}">
      <dsp:nvSpPr>
        <dsp:cNvPr id="0" name=""/>
        <dsp:cNvSpPr/>
      </dsp:nvSpPr>
      <dsp:spPr>
        <a:xfrm>
          <a:off x="509717" y="4402558"/>
          <a:ext cx="7541700" cy="67755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7805" tIns="88900" rIns="88900" bIns="8890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>
              <a:solidFill>
                <a:srgbClr val="454545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rPr>
            <a:t>Finding best fit line </a:t>
          </a:r>
          <a:endParaRPr lang="en-IN" sz="3500" kern="1200" dirty="0"/>
        </a:p>
      </dsp:txBody>
      <dsp:txXfrm>
        <a:off x="509717" y="4402558"/>
        <a:ext cx="7541700" cy="677550"/>
      </dsp:txXfrm>
    </dsp:sp>
    <dsp:sp modelId="{BCF2CCDE-9882-47D8-8534-7859C83A5001}">
      <dsp:nvSpPr>
        <dsp:cNvPr id="0" name=""/>
        <dsp:cNvSpPr/>
      </dsp:nvSpPr>
      <dsp:spPr>
        <a:xfrm>
          <a:off x="86248" y="4317864"/>
          <a:ext cx="846937" cy="8469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gif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73EBF-3B81-481E-B457-B78FE014013D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4AF4B5-1D7D-4FC0-863C-125BE820CA9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0815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9BF898-4262-4865-816B-E13729D50B05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523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8F2A3-6C21-46E3-9113-0579171547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9E63BE-73FB-4738-BB1E-BEBC7D9E6B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92E78E-E185-452C-ADB5-B75CEC17E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643EA-FEFE-49C0-BF0B-8105F27E3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2235D2-E110-45AE-B59C-9667F62DA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6355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AB3F6-327E-4AAC-B531-CD6727DFC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34D4C7-1FFC-4F5A-890C-452B183341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BD41CF-8AF6-41FB-8721-F7E9622D8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AC8D8-C940-4BA0-9C36-0595CD042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E7AEB-F3DB-4A2E-AD7F-E4F08D083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2514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A5438-FC06-4B41-BD7E-4B7CCFF676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D8CB3F-9FFB-43B9-9121-DDEFA9FE2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C1F42-7A1E-46A8-8983-22E7D1305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C3F18-A225-437F-98FE-B63A0EA24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5FFC5-2EEA-4D5E-9E7D-C93DBFC81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7290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96089-88F6-4738-8C9A-CFCDDB432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111D8-B730-498B-B10B-224A5BF9F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4D0C7F-00E6-4D6F-BD35-A3D41B239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3E05B7-D2FF-48E1-8AE2-949E60103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A96720-6C1E-45CC-867E-36356F144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527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E81FB-53E0-4E6F-938C-339B5F533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3A61CF-75CE-47BC-98C3-98C477AE2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3EE74A-823A-415B-BF2D-C6E6A30CD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0E1E9-ADDB-42FF-99CB-0C82A0203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5B5A0F-5F95-4E6E-8A1B-05455C124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4124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11777-22F4-40F3-B3E0-FC14E2AC2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255D9-F0FB-446E-9CA4-1E8C434BDA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0C88D5-6B0D-482B-A118-F858CBF3E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0756DF-97AA-43D2-A88F-DCC4F10DD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85B88D-1405-4C62-9696-D33079FC0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161B2-DAA9-428F-858B-0BBBA60D3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8941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0D2C3-BF86-4F2D-8096-79CAA102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D164C-2C9F-49AA-886F-FC8E305B3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C30E22-E454-4864-BD27-0BB3D04ED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82A6B0-8AEC-44CB-BFCD-018C406451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06EAB1-587D-4AB4-8CC9-0D52D39DB2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9D1355-F0BE-4821-9556-9CF8E4577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39F2DB-2441-42FA-84D8-3EF00C6DE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9DD55C-D524-4751-AEDD-BFBA41FEB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1753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D673-4E82-4149-8D4D-246653A1B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6274F8-7D0E-4215-BB8C-88027F3E6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11C4F9-99AD-42AA-9126-94D146C47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10191C-F1CD-41D0-9C4C-AE8D5608E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1913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AE0E80-9595-4C44-8192-578BFE9D0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AB8FF5-C5A7-43F9-888D-090CAF975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A0A6A5-1A78-4773-BD02-0DD0813AD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370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DA3A1-84AF-4015-8892-63CE506B1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4B24B-8984-488D-A5EE-62A23A509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FBCD7C-0B76-4DA6-BB94-3D59A26FB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CF65D-D8B9-4766-954B-95BB5C97B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27D07-1D7A-431E-9641-115A22C60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3C221F-8745-426D-A6C9-846BC2CB9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1920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67AE5-0C57-48C7-854D-D3ED45CEB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97EEC7-1A0D-4B69-B401-D49BBED41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A2A9F9-61D2-4B58-90CD-9FE4A3EDC5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C258C3-80B7-4E2C-96A8-B2A425E56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34641C-754B-47CA-BA60-A98922B8D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4A766E-C97C-4520-92E7-FBC0136F9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6351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8080D5-C29F-4BC6-9FAC-CC7D2C35E1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BAE87-15A2-45D7-B1B5-2AD0B8CE18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F40490-7EB7-4BE6-A91C-2999DAE431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3126C-7EF5-454B-8ADC-ED73D2B699AC}" type="datetimeFigureOut">
              <a:rPr lang="en-IN" smtClean="0"/>
              <a:t>23-08-2022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6E491-0BFA-44B1-916B-12C649ACBC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AE2541-45D1-427E-8719-638289806F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7C9A14-0369-4B29-B599-5B013B846B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5698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vPde9bYrr80?feature=oembe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A close-up of a book&#10;&#10;Description automatically generated with medium confidence">
            <a:extLst>
              <a:ext uri="{FF2B5EF4-FFF2-40B4-BE49-F238E27FC236}">
                <a16:creationId xmlns:a16="http://schemas.microsoft.com/office/drawing/2014/main" id="{6DFE39BE-79DB-E96B-A410-5EE0E793FBF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86EE43-0DEF-40FB-90D9-F0222C6F16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IN" sz="5200">
                <a:solidFill>
                  <a:srgbClr val="FFFFFF"/>
                </a:solidFill>
              </a:rPr>
              <a:t>Lecture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DC4C6C-BFDD-4789-9887-936B8900A9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I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043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B2664-9CDA-4531-84E6-D772734B0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1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2D97644-172B-4C03-A258-7294E8A6702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1861" y="2370003"/>
            <a:ext cx="4200732" cy="36775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B8F1C9-0195-4204-8E73-5B1E12957986}"/>
              </a:ext>
            </a:extLst>
          </p:cNvPr>
          <p:cNvSpPr txBox="1"/>
          <p:nvPr/>
        </p:nvSpPr>
        <p:spPr>
          <a:xfrm>
            <a:off x="437322" y="237000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03030"/>
                </a:solidFill>
                <a:effectLst/>
                <a:latin typeface="Arimo"/>
              </a:rPr>
              <a:t>It indicates that variable X has negative impact on Y.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1" i="0" dirty="0">
                <a:solidFill>
                  <a:srgbClr val="303030"/>
                </a:solidFill>
                <a:effectLst/>
                <a:latin typeface="Arimo"/>
              </a:rPr>
              <a:t>If X increases, Y will decrease and vice-versa.</a:t>
            </a:r>
          </a:p>
        </p:txBody>
      </p:sp>
    </p:spTree>
    <p:extLst>
      <p:ext uri="{BB962C8B-B14F-4D97-AF65-F5344CB8AC3E}">
        <p14:creationId xmlns:p14="http://schemas.microsoft.com/office/powerpoint/2010/main" val="397150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7A5EC-FC78-40A2-A7D7-23C999B5E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2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CFB7EE8-8B1E-476B-952B-33C0DDC56D8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5358" y="2246257"/>
            <a:ext cx="3604384" cy="31554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57BA46-2A5F-4C96-9B3E-35C97FC41523}"/>
              </a:ext>
            </a:extLst>
          </p:cNvPr>
          <p:cNvSpPr txBox="1"/>
          <p:nvPr/>
        </p:nvSpPr>
        <p:spPr>
          <a:xfrm>
            <a:off x="838200" y="2367026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03030"/>
                </a:solidFill>
                <a:effectLst/>
                <a:latin typeface="Arimo"/>
              </a:rPr>
              <a:t>It indicates that variable X has no impact on Y.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03030"/>
                </a:solidFill>
                <a:effectLst/>
                <a:latin typeface="Arimo"/>
              </a:rPr>
              <a:t>If X changes, there will be no change in Y.</a:t>
            </a:r>
          </a:p>
        </p:txBody>
      </p:sp>
    </p:spTree>
    <p:extLst>
      <p:ext uri="{BB962C8B-B14F-4D97-AF65-F5344CB8AC3E}">
        <p14:creationId xmlns:p14="http://schemas.microsoft.com/office/powerpoint/2010/main" val="4242710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0F63B-5AED-439C-97AC-C752AC9A7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Case 3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4BE5DFB5-B71F-4406-A0B0-3379C409864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3928" y="2829719"/>
            <a:ext cx="2676525" cy="234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65887D-A6E8-47D2-98DC-D86265E530AD}"/>
              </a:ext>
            </a:extLst>
          </p:cNvPr>
          <p:cNvSpPr txBox="1"/>
          <p:nvPr/>
        </p:nvSpPr>
        <p:spPr>
          <a:xfrm>
            <a:off x="993913" y="218338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03030"/>
                </a:solidFill>
                <a:effectLst/>
                <a:latin typeface="Arimo"/>
              </a:rPr>
              <a:t>It indicates that variable X has positive impact on Y.</a:t>
            </a: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03030"/>
                </a:solidFill>
                <a:effectLst/>
                <a:latin typeface="Arimo"/>
              </a:rPr>
              <a:t>If X increases, Y will increase and vice-versa.</a:t>
            </a:r>
          </a:p>
        </p:txBody>
      </p:sp>
    </p:spTree>
    <p:extLst>
      <p:ext uri="{BB962C8B-B14F-4D97-AF65-F5344CB8AC3E}">
        <p14:creationId xmlns:p14="http://schemas.microsoft.com/office/powerpoint/2010/main" val="524643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4286D-6F9F-4C56-B8D8-E0A2B9B19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Cost Function?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D61CC-2593-4EA5-A1D5-AED941110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A Cost Function is used to measure just how wrong the model is in finding a relation between the input and output. It tells you how badly your model is behaving/predicting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633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21E90-C24F-4172-AFD0-A4CB6DE290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IN" dirty="0"/>
              <a:t>Cost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1C267-D310-474F-AE5F-8241C2AE4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b="0" i="0">
                <a:effectLst/>
                <a:latin typeface="Open Sans" panose="020B0606030504020204" pitchFamily="34" charset="0"/>
              </a:rPr>
              <a:t>The cost function provides the best possible values for b</a:t>
            </a:r>
            <a:r>
              <a:rPr lang="en-US" sz="2000" b="0" i="0" baseline="-25000">
                <a:effectLst/>
                <a:latin typeface="Open Sans" panose="020B0606030504020204" pitchFamily="34" charset="0"/>
              </a:rPr>
              <a:t>0</a:t>
            </a:r>
            <a:r>
              <a:rPr lang="en-US" sz="2000" b="0" i="0">
                <a:effectLst/>
                <a:latin typeface="Open Sans" panose="020B0606030504020204" pitchFamily="34" charset="0"/>
              </a:rPr>
              <a:t> and b</a:t>
            </a:r>
            <a:r>
              <a:rPr lang="en-US" sz="2000" b="0" i="0" baseline="-25000">
                <a:effectLst/>
                <a:latin typeface="Open Sans" panose="020B0606030504020204" pitchFamily="34" charset="0"/>
              </a:rPr>
              <a:t>1</a:t>
            </a:r>
            <a:r>
              <a:rPr lang="en-US" sz="2000" b="0" i="0">
                <a:effectLst/>
                <a:latin typeface="Open Sans" panose="020B0606030504020204" pitchFamily="34" charset="0"/>
              </a:rPr>
              <a:t> to make the best fit line for the data points. </a:t>
            </a:r>
          </a:p>
          <a:p>
            <a:r>
              <a:rPr lang="en-US" sz="2000" b="0" i="0">
                <a:effectLst/>
                <a:latin typeface="Open Sans" panose="020B0606030504020204" pitchFamily="34" charset="0"/>
              </a:rPr>
              <a:t>We do it by converting this problem into a minimization problem to get the best values for b</a:t>
            </a:r>
            <a:r>
              <a:rPr lang="en-US" sz="2000" b="0" i="0" baseline="-25000">
                <a:effectLst/>
                <a:latin typeface="Open Sans" panose="020B0606030504020204" pitchFamily="34" charset="0"/>
              </a:rPr>
              <a:t>0</a:t>
            </a:r>
            <a:r>
              <a:rPr lang="en-US" sz="2000" b="0" i="0">
                <a:effectLst/>
                <a:latin typeface="Open Sans" panose="020B0606030504020204" pitchFamily="34" charset="0"/>
              </a:rPr>
              <a:t> and b</a:t>
            </a:r>
            <a:r>
              <a:rPr lang="en-US" sz="2000" b="0" i="0" baseline="-25000">
                <a:effectLst/>
                <a:latin typeface="Open Sans" panose="020B0606030504020204" pitchFamily="34" charset="0"/>
              </a:rPr>
              <a:t>1</a:t>
            </a:r>
            <a:r>
              <a:rPr lang="en-US" sz="2000" b="0" i="0">
                <a:effectLst/>
                <a:latin typeface="Open Sans" panose="020B0606030504020204" pitchFamily="34" charset="0"/>
              </a:rPr>
              <a:t>. </a:t>
            </a:r>
          </a:p>
          <a:p>
            <a:r>
              <a:rPr lang="en-US" sz="2000" b="0" i="0">
                <a:effectLst/>
                <a:latin typeface="Open Sans" panose="020B0606030504020204" pitchFamily="34" charset="0"/>
              </a:rPr>
              <a:t>The error is minimized in this problem between the actual value and the predicted value.</a:t>
            </a:r>
            <a:endParaRPr lang="en-IN" sz="2000"/>
          </a:p>
        </p:txBody>
      </p:sp>
      <p:pic>
        <p:nvPicPr>
          <p:cNvPr id="5" name="Picture 4" descr="Exclamation mark on a yellow background">
            <a:extLst>
              <a:ext uri="{FF2B5EF4-FFF2-40B4-BE49-F238E27FC236}">
                <a16:creationId xmlns:a16="http://schemas.microsoft.com/office/drawing/2014/main" id="{F1754728-8872-96DB-9F47-4B80B4F019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11" r="18194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D7A12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9748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BCDD6-EF8C-47D7-B6CD-2DAA11C51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3074" name="Picture 2" descr="cost function - linear regression in machine learning - edureka">
            <a:extLst>
              <a:ext uri="{FF2B5EF4-FFF2-40B4-BE49-F238E27FC236}">
                <a16:creationId xmlns:a16="http://schemas.microsoft.com/office/drawing/2014/main" id="{77967172-2FA4-48F3-83A8-3AF992BCE98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6839" y="2810503"/>
            <a:ext cx="4458322" cy="2381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EDC099-F9E1-4FF2-8562-1E5E9750E561}"/>
              </a:ext>
            </a:extLst>
          </p:cNvPr>
          <p:cNvSpPr txBox="1"/>
          <p:nvPr/>
        </p:nvSpPr>
        <p:spPr>
          <a:xfrm>
            <a:off x="1179444" y="2042996"/>
            <a:ext cx="101743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It is also known as MSE(Mean Squared Error), and we change the values of b</a:t>
            </a:r>
            <a:r>
              <a:rPr lang="en-US" b="0" i="0" baseline="-2500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0</a:t>
            </a: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 and b</a:t>
            </a:r>
            <a:r>
              <a:rPr lang="en-US" b="0" i="0" baseline="-2500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1</a:t>
            </a: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 so that the MSE value is settled at the minimum.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831423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5BAC6-42F0-4E17-A452-D83CBE98E5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Applications of Linear Regression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B0B38-EF1F-4E76-A6E1-E1EFCB99A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Sales Forecasting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Risk Analysis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Housing Applications To Predict the prices and other factors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Finance Applications To Predict Stock prices, investment evaluation, etc.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8801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3DCE2-9248-4AA4-B26D-41F3E3789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CDFE8-518B-4F44-A780-BE6B4F7532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566BEA-E092-4B5F-AAC4-67F5BC74457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9973" y="2282687"/>
            <a:ext cx="4906617" cy="3271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14452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D135C-2D83-40D8-BB25-DE4275AC5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Online Media 3" title="Regression analysis">
            <a:hlinkClick r:id="" action="ppaction://media"/>
            <a:extLst>
              <a:ext uri="{FF2B5EF4-FFF2-40B4-BE49-F238E27FC236}">
                <a16:creationId xmlns:a16="http://schemas.microsoft.com/office/drawing/2014/main" id="{579D31FF-9C22-4D2D-B252-EEA55875194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6313" y="1825625"/>
            <a:ext cx="7700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867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4E24B-FA53-49FC-9207-735B58AC7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6DF7B-6FF9-42C4-A8B9-7F18F59D96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Learning</a:t>
            </a:r>
          </a:p>
          <a:p>
            <a:r>
              <a:rPr lang="en-IN" dirty="0"/>
              <a:t>Supervised Learning</a:t>
            </a:r>
          </a:p>
          <a:p>
            <a:r>
              <a:rPr lang="en-IN" dirty="0"/>
              <a:t>Unsupervised Learning</a:t>
            </a:r>
          </a:p>
          <a:p>
            <a:r>
              <a:rPr lang="en-IN" dirty="0"/>
              <a:t>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269055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F967B-E5E9-4105-B72C-3482FA931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Topics to be covered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DE2008-EBB4-4A33-8E48-234492663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0800" marR="4431030">
              <a:lnSpc>
                <a:spcPct val="126000"/>
              </a:lnSpc>
              <a:spcBef>
                <a:spcPts val="800"/>
              </a:spcBef>
            </a:pPr>
            <a:endParaRPr lang="en-IN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E302A3C4-9896-4AE1-A595-0DB56C0935B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0110534"/>
              </p:ext>
            </p:extLst>
          </p:nvPr>
        </p:nvGraphicFramePr>
        <p:xfrm>
          <a:off x="2032000" y="1444509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3949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108201"/>
            <a:ext cx="12192000" cy="3814764"/>
          </a:xfrm>
        </p:spPr>
        <p:txBody>
          <a:bodyPr>
            <a:noAutofit/>
          </a:bodyPr>
          <a:lstStyle/>
          <a:p>
            <a:pPr algn="just">
              <a:spcBef>
                <a:spcPts val="1600"/>
              </a:spcBef>
              <a:buFont typeface="Wingdings" panose="05000000000000000000" pitchFamily="2" charset="2"/>
              <a:buChar char="Ø"/>
              <a:defRPr/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Supervised learning algorithm.</a:t>
            </a:r>
          </a:p>
          <a:p>
            <a:pPr>
              <a:spcBef>
                <a:spcPts val="1600"/>
              </a:spcBef>
              <a:buFont typeface="Wingdings" panose="05000000000000000000" pitchFamily="2" charset="2"/>
              <a:buChar char="Ø"/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Consists of one or more feature values and a  corresponding single output value.</a:t>
            </a:r>
          </a:p>
          <a:p>
            <a:pPr>
              <a:spcBef>
                <a:spcPts val="1600"/>
              </a:spcBef>
              <a:buFont typeface="Wingdings" panose="05000000000000000000" pitchFamily="2" charset="2"/>
              <a:buChar char="Ø"/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Output is a continuous value.</a:t>
            </a:r>
          </a:p>
          <a:p>
            <a:pPr>
              <a:spcBef>
                <a:spcPts val="1600"/>
              </a:spcBef>
              <a:buFont typeface="Wingdings" panose="05000000000000000000" pitchFamily="2" charset="2"/>
              <a:buChar char="Ø"/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Learns the line, plane or hyperplane that best fits the training samples.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-144693" y="155867"/>
            <a:ext cx="12192000" cy="750887"/>
          </a:xfrm>
          <a:prstGeom prst="rect">
            <a:avLst/>
          </a:prstGeom>
        </p:spPr>
        <p:txBody>
          <a:bodyPr/>
          <a:lstStyle/>
          <a:p>
            <a:pPr lvl="0" algn="ctr">
              <a:spcBef>
                <a:spcPct val="0"/>
              </a:spcBef>
            </a:pPr>
            <a:r>
              <a:rPr lang="tr-TR" altLang="en-US" sz="4267" b="1" dirty="0">
                <a:solidFill>
                  <a:srgbClr val="002060"/>
                </a:solidFill>
                <a:latin typeface="Cambria" pitchFamily="18" charset="0"/>
                <a:cs typeface="Times New Roman" pitchFamily="18" charset="0"/>
              </a:rPr>
              <a:t>Wh</a:t>
            </a:r>
            <a:r>
              <a:rPr lang="en-US" altLang="en-US" sz="4267" b="1" dirty="0">
                <a:solidFill>
                  <a:srgbClr val="002060"/>
                </a:solidFill>
                <a:latin typeface="Cambria" pitchFamily="18" charset="0"/>
                <a:cs typeface="Times New Roman" pitchFamily="18" charset="0"/>
              </a:rPr>
              <a:t>at is Regression</a:t>
            </a:r>
            <a:r>
              <a:rPr lang="tr-TR" altLang="en-US" sz="4267" b="1" dirty="0">
                <a:solidFill>
                  <a:srgbClr val="002060"/>
                </a:solidFill>
                <a:latin typeface="Cambria" pitchFamily="18" charset="0"/>
                <a:cs typeface="Times New Roman" pitchFamily="18" charset="0"/>
              </a:rPr>
              <a:t>?</a:t>
            </a:r>
            <a:endParaRPr lang="en-US" sz="4267" b="1" dirty="0">
              <a:solidFill>
                <a:srgbClr val="002060"/>
              </a:solidFill>
              <a:latin typeface="Cambria" pitchFamily="18" charset="0"/>
              <a:ea typeface="+mj-ea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554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9A0E2-837C-401F-AD9F-AFAF13E6D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43B37-21BE-40E4-BFBD-8B80A5859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dirty="0">
                <a:solidFill>
                  <a:srgbClr val="222222"/>
                </a:solidFill>
                <a:effectLst/>
                <a:latin typeface="Lato" panose="020F0502020204030203" pitchFamily="34" charset="0"/>
              </a:rPr>
              <a:t>Regression shows a line or curve that passes through all the data points on a target-predictor graph in such a way that the vertical distance between the data points and the regression line is minimum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7914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39" y="164638"/>
            <a:ext cx="12192000" cy="736601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altLang="en-US" sz="4267" b="1" dirty="0">
                <a:solidFill>
                  <a:srgbClr val="002060"/>
                </a:solidFill>
                <a:latin typeface="Cambria" pitchFamily="18" charset="0"/>
                <a:cs typeface="Times New Roman" pitchFamily="18" charset="0"/>
              </a:rPr>
              <a:t>Linear Regression</a:t>
            </a:r>
            <a:endParaRPr lang="en-US" sz="4267" b="1" dirty="0">
              <a:solidFill>
                <a:srgbClr val="002060"/>
              </a:solidFill>
              <a:latin typeface="Cambria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23223" y="2054651"/>
            <a:ext cx="12192000" cy="3985605"/>
          </a:xfrm>
        </p:spPr>
        <p:txBody>
          <a:bodyPr>
            <a:noAutofit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Linear Model:</a:t>
            </a:r>
            <a:r>
              <a:rPr lang="en-US" altLang="zh-CN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 assumes linear relationship between input variables (x) and a single output variable (y).</a:t>
            </a:r>
          </a:p>
          <a:p>
            <a:pPr marL="0" indent="0" algn="just">
              <a:buNone/>
            </a:pPr>
            <a:endParaRPr lang="en-US" altLang="zh-CN" sz="3200" dirty="0">
              <a:solidFill>
                <a:srgbClr val="002060"/>
              </a:solidFill>
              <a:latin typeface="Cambria" pitchFamily="18" charset="0"/>
              <a:ea typeface="+mj-ea"/>
              <a:cs typeface="Times New Roman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Simple Linear Regression: </a:t>
            </a:r>
            <a:r>
              <a:rPr lang="en-US" altLang="zh-CN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single input variable (x).</a:t>
            </a:r>
          </a:p>
          <a:p>
            <a:pPr marL="0" indent="0">
              <a:buNone/>
            </a:pPr>
            <a:endParaRPr lang="en-US" altLang="zh-CN" sz="3200" dirty="0">
              <a:solidFill>
                <a:srgbClr val="002060"/>
              </a:solidFill>
              <a:latin typeface="Cambria" pitchFamily="18" charset="0"/>
              <a:ea typeface="+mj-ea"/>
              <a:cs typeface="Times New Roman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altLang="zh-CN" sz="3200" b="1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Multiple Linear Regression:</a:t>
            </a:r>
            <a:r>
              <a:rPr lang="en-US" altLang="zh-CN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 multiple input variables (x</a:t>
            </a:r>
            <a:r>
              <a:rPr lang="en-US" altLang="zh-CN" sz="3200" baseline="-250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1</a:t>
            </a:r>
            <a:r>
              <a:rPr lang="en-US" altLang="zh-CN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, x</a:t>
            </a:r>
            <a:r>
              <a:rPr lang="en-US" altLang="zh-CN" sz="3200" baseline="-250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2</a:t>
            </a:r>
            <a:r>
              <a:rPr lang="en-US" altLang="zh-CN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,…,</a:t>
            </a:r>
            <a:r>
              <a:rPr lang="en-US" altLang="zh-CN" sz="3200" dirty="0" err="1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x</a:t>
            </a:r>
            <a:r>
              <a:rPr lang="en-US" altLang="zh-CN" sz="3200" baseline="-25000" dirty="0" err="1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n</a:t>
            </a:r>
            <a:r>
              <a:rPr lang="en-US" altLang="zh-CN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).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86949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339" y="173572"/>
            <a:ext cx="12192000" cy="736601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altLang="en-US" sz="4267" b="1" dirty="0">
                <a:solidFill>
                  <a:srgbClr val="002060"/>
                </a:solidFill>
                <a:latin typeface="Cambria" pitchFamily="18" charset="0"/>
                <a:cs typeface="Times New Roman" pitchFamily="18" charset="0"/>
              </a:rPr>
              <a:t>Linear Regression</a:t>
            </a:r>
            <a:endParaRPr lang="en-US" sz="4267" b="1" dirty="0">
              <a:solidFill>
                <a:srgbClr val="002060"/>
              </a:solidFill>
              <a:latin typeface="Cambria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23223" y="2054651"/>
            <a:ext cx="12192000" cy="3985605"/>
          </a:xfrm>
        </p:spPr>
        <p:txBody>
          <a:bodyPr>
            <a:no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 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2052474"/>
            <a:ext cx="77216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indent="-457189" algn="just">
              <a:buFont typeface="Wingdings" panose="05000000000000000000" pitchFamily="2" charset="2"/>
              <a:buChar char="Ø"/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Given an input x we would like to compute an output y</a:t>
            </a:r>
          </a:p>
          <a:p>
            <a:pPr marL="457189" indent="-457189" algn="just">
              <a:buFont typeface="Wingdings" panose="05000000000000000000" pitchFamily="2" charset="2"/>
              <a:buChar char="Ø"/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For example:</a:t>
            </a:r>
          </a:p>
          <a:p>
            <a:pPr algn="just"/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    - Predict height from age</a:t>
            </a:r>
          </a:p>
          <a:p>
            <a:pPr algn="just"/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    - Predict Google</a:t>
            </a:r>
            <a:r>
              <a:rPr lang="ja-JP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’</a:t>
            </a:r>
            <a:r>
              <a:rPr lang="en-US" altLang="ja-JP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s price from Yahoo</a:t>
            </a:r>
            <a:r>
              <a:rPr lang="ja-JP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’</a:t>
            </a:r>
            <a:r>
              <a:rPr lang="en-US" altLang="ja-JP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s price</a:t>
            </a:r>
          </a:p>
          <a:p>
            <a:pPr algn="just"/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    - Predict distance from wall from sensors</a:t>
            </a:r>
          </a:p>
        </p:txBody>
      </p:sp>
      <p:sp>
        <p:nvSpPr>
          <p:cNvPr id="7" name="Line 4"/>
          <p:cNvSpPr>
            <a:spLocks noChangeShapeType="1"/>
          </p:cNvSpPr>
          <p:nvPr/>
        </p:nvSpPr>
        <p:spPr bwMode="auto">
          <a:xfrm flipH="1">
            <a:off x="8244115" y="5173943"/>
            <a:ext cx="3135085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arrow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400"/>
          </a:p>
        </p:txBody>
      </p:sp>
      <p:sp>
        <p:nvSpPr>
          <p:cNvPr id="8" name="Line 5"/>
          <p:cNvSpPr>
            <a:spLocks noChangeShapeType="1"/>
          </p:cNvSpPr>
          <p:nvPr/>
        </p:nvSpPr>
        <p:spPr bwMode="auto">
          <a:xfrm flipV="1">
            <a:off x="8244115" y="2209801"/>
            <a:ext cx="0" cy="2964143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arrow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400"/>
          </a:p>
        </p:txBody>
      </p:sp>
      <p:sp>
        <p:nvSpPr>
          <p:cNvPr id="9" name="Line 7"/>
          <p:cNvSpPr>
            <a:spLocks noChangeShapeType="1"/>
          </p:cNvSpPr>
          <p:nvPr/>
        </p:nvSpPr>
        <p:spPr bwMode="auto">
          <a:xfrm flipV="1">
            <a:off x="8244115" y="2726604"/>
            <a:ext cx="2931885" cy="2447339"/>
          </a:xfrm>
          <a:prstGeom prst="line">
            <a:avLst/>
          </a:prstGeom>
          <a:noFill/>
          <a:ln w="25400">
            <a:solidFill>
              <a:srgbClr val="FF0000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 sz="2400"/>
          </a:p>
        </p:txBody>
      </p:sp>
      <p:sp>
        <p:nvSpPr>
          <p:cNvPr id="10" name="Oval 8"/>
          <p:cNvSpPr>
            <a:spLocks noChangeArrowheads="1"/>
          </p:cNvSpPr>
          <p:nvPr/>
        </p:nvSpPr>
        <p:spPr bwMode="auto">
          <a:xfrm>
            <a:off x="9065207" y="4241800"/>
            <a:ext cx="189620" cy="11032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11" name="Oval 9"/>
          <p:cNvSpPr>
            <a:spLocks noChangeArrowheads="1"/>
          </p:cNvSpPr>
          <p:nvPr/>
        </p:nvSpPr>
        <p:spPr bwMode="auto">
          <a:xfrm>
            <a:off x="10856685" y="3461327"/>
            <a:ext cx="189620" cy="11032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12" name="Oval 10"/>
          <p:cNvSpPr>
            <a:spLocks noChangeArrowheads="1"/>
          </p:cNvSpPr>
          <p:nvPr/>
        </p:nvSpPr>
        <p:spPr bwMode="auto">
          <a:xfrm>
            <a:off x="10483461" y="3593067"/>
            <a:ext cx="189620" cy="11032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13" name="Oval 11"/>
          <p:cNvSpPr>
            <a:spLocks noChangeArrowheads="1"/>
          </p:cNvSpPr>
          <p:nvPr/>
        </p:nvSpPr>
        <p:spPr bwMode="auto">
          <a:xfrm>
            <a:off x="10035591" y="3429000"/>
            <a:ext cx="189620" cy="11032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14" name="Oval 12"/>
          <p:cNvSpPr>
            <a:spLocks noChangeArrowheads="1"/>
          </p:cNvSpPr>
          <p:nvPr/>
        </p:nvSpPr>
        <p:spPr bwMode="auto">
          <a:xfrm>
            <a:off x="9811657" y="4175931"/>
            <a:ext cx="189620" cy="11032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9289142" y="3835400"/>
            <a:ext cx="189620" cy="110325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sp>
        <p:nvSpPr>
          <p:cNvPr id="16" name="Text Box 14"/>
          <p:cNvSpPr txBox="1">
            <a:spLocks noChangeArrowheads="1"/>
          </p:cNvSpPr>
          <p:nvPr/>
        </p:nvSpPr>
        <p:spPr bwMode="auto">
          <a:xfrm>
            <a:off x="9710058" y="5097745"/>
            <a:ext cx="44786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400" dirty="0"/>
              <a:t>x</a:t>
            </a:r>
          </a:p>
        </p:txBody>
      </p:sp>
      <p:sp>
        <p:nvSpPr>
          <p:cNvPr id="17" name="Text Box 15"/>
          <p:cNvSpPr txBox="1">
            <a:spLocks noChangeArrowheads="1"/>
          </p:cNvSpPr>
          <p:nvPr/>
        </p:nvSpPr>
        <p:spPr bwMode="auto">
          <a:xfrm>
            <a:off x="7855960" y="3445650"/>
            <a:ext cx="52002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400" dirty="0"/>
              <a:t>y</a:t>
            </a:r>
          </a:p>
        </p:txBody>
      </p:sp>
    </p:spTree>
    <p:extLst>
      <p:ext uri="{BB962C8B-B14F-4D97-AF65-F5344CB8AC3E}">
        <p14:creationId xmlns:p14="http://schemas.microsoft.com/office/powerpoint/2010/main" val="297439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224" y="192305"/>
            <a:ext cx="12215224" cy="736601"/>
          </a:xfrm>
        </p:spPr>
        <p:txBody>
          <a:bodyPr>
            <a:normAutofit/>
          </a:bodyPr>
          <a:lstStyle/>
          <a:p>
            <a:pPr algn="ctr">
              <a:defRPr/>
            </a:pPr>
            <a:r>
              <a:rPr lang="en-US" altLang="en-US" sz="4267" b="1" dirty="0">
                <a:solidFill>
                  <a:srgbClr val="002060"/>
                </a:solidFill>
                <a:latin typeface="Cambria" pitchFamily="18" charset="0"/>
                <a:cs typeface="Times New Roman" pitchFamily="18" charset="0"/>
              </a:rPr>
              <a:t>Linear Regression</a:t>
            </a:r>
            <a:endParaRPr lang="en-US" sz="4267" b="1" dirty="0">
              <a:solidFill>
                <a:srgbClr val="002060"/>
              </a:solidFill>
              <a:latin typeface="Cambria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23223" y="2054651"/>
            <a:ext cx="12192000" cy="3985605"/>
          </a:xfrm>
        </p:spPr>
        <p:txBody>
          <a:bodyPr>
            <a:noAutofit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 </a:t>
            </a:r>
          </a:p>
        </p:txBody>
      </p:sp>
      <p:sp>
        <p:nvSpPr>
          <p:cNvPr id="6" name="Rectangle 5"/>
          <p:cNvSpPr/>
          <p:nvPr/>
        </p:nvSpPr>
        <p:spPr>
          <a:xfrm>
            <a:off x="-23224" y="2022677"/>
            <a:ext cx="8224624" cy="36379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189" indent="-457189" algn="just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In linear regression we assume that y and x are related with the following equation: </a:t>
            </a:r>
          </a:p>
          <a:p>
            <a:pPr algn="just">
              <a:lnSpc>
                <a:spcPct val="90000"/>
              </a:lnSpc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               </a:t>
            </a:r>
          </a:p>
          <a:p>
            <a:pPr algn="just">
              <a:lnSpc>
                <a:spcPct val="90000"/>
              </a:lnSpc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                           </a:t>
            </a:r>
            <a:r>
              <a:rPr lang="en-US" altLang="en-US" sz="3200" b="1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y = b0+b1.x+</a:t>
            </a:r>
            <a:r>
              <a:rPr lang="en-US" altLang="en-US" sz="3200" b="1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  <a:sym typeface="Symbol" panose="05050102010706020507" pitchFamily="18" charset="2"/>
              </a:rPr>
              <a:t></a:t>
            </a:r>
          </a:p>
          <a:p>
            <a:pPr algn="ctr">
              <a:lnSpc>
                <a:spcPct val="90000"/>
              </a:lnSpc>
            </a:pPr>
            <a:endParaRPr lang="en-US" altLang="en-US" sz="3200" dirty="0">
              <a:solidFill>
                <a:srgbClr val="002060"/>
              </a:solidFill>
              <a:latin typeface="Cambria" pitchFamily="18" charset="0"/>
              <a:ea typeface="+mj-ea"/>
              <a:cs typeface="Times New Roman" pitchFamily="18" charset="0"/>
            </a:endParaRPr>
          </a:p>
          <a:p>
            <a:pPr algn="just">
              <a:lnSpc>
                <a:spcPct val="90000"/>
              </a:lnSpc>
            </a:pP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where ‘</a:t>
            </a:r>
            <a:r>
              <a:rPr lang="en-US" altLang="en-US" sz="3200" i="1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b0</a:t>
            </a: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’ is a intercept at y-axis,  ‘</a:t>
            </a:r>
            <a:r>
              <a:rPr lang="en-US" altLang="en-US" sz="3200" i="1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  <a:sym typeface="Symbol" panose="05050102010706020507" pitchFamily="18" charset="2"/>
              </a:rPr>
              <a:t>b1</a:t>
            </a: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  <a:sym typeface="Symbol" panose="05050102010706020507" pitchFamily="18" charset="2"/>
              </a:rPr>
              <a:t>’ is slope of line, ‘</a:t>
            </a:r>
            <a:r>
              <a:rPr lang="en-US" altLang="en-US" sz="3200" b="1" dirty="0">
                <a:solidFill>
                  <a:srgbClr val="002060"/>
                </a:solidFill>
                <a:latin typeface="Cambria" pitchFamily="18" charset="0"/>
                <a:cs typeface="Times New Roman" pitchFamily="18" charset="0"/>
                <a:sym typeface="Symbol" panose="05050102010706020507" pitchFamily="18" charset="2"/>
              </a:rPr>
              <a:t>’ </a:t>
            </a: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cs typeface="Times New Roman" pitchFamily="18" charset="0"/>
                <a:sym typeface="Symbol" panose="05050102010706020507" pitchFamily="18" charset="2"/>
              </a:rPr>
              <a:t>represents error in measur</a:t>
            </a:r>
            <a:r>
              <a:rPr lang="en-US" altLang="en-US" sz="3200" dirty="0">
                <a:solidFill>
                  <a:srgbClr val="002060"/>
                </a:solidFill>
                <a:latin typeface="Cambria" pitchFamily="18" charset="0"/>
                <a:ea typeface="+mj-ea"/>
                <a:cs typeface="Times New Roman" pitchFamily="18" charset="0"/>
              </a:rPr>
              <a:t>ement or other noise  </a:t>
            </a:r>
          </a:p>
        </p:txBody>
      </p:sp>
      <p:sp>
        <p:nvSpPr>
          <p:cNvPr id="19" name="Text Box 1040"/>
          <p:cNvSpPr txBox="1">
            <a:spLocks noChangeArrowheads="1"/>
          </p:cNvSpPr>
          <p:nvPr/>
        </p:nvSpPr>
        <p:spPr bwMode="auto">
          <a:xfrm>
            <a:off x="-13271" y="3137712"/>
            <a:ext cx="2050660" cy="6669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1867" dirty="0">
                <a:solidFill>
                  <a:srgbClr val="FF0000"/>
                </a:solidFill>
                <a:latin typeface="Cambria" panose="02040503050406030204" pitchFamily="18" charset="0"/>
              </a:rPr>
              <a:t>What we are trying to predict</a:t>
            </a:r>
            <a:endParaRPr lang="en-US" altLang="en-US" sz="1867" dirty="0">
              <a:latin typeface="Cambria" panose="02040503050406030204" pitchFamily="18" charset="0"/>
            </a:endParaRPr>
          </a:p>
        </p:txBody>
      </p:sp>
      <p:sp>
        <p:nvSpPr>
          <p:cNvPr id="20" name="Line 1043"/>
          <p:cNvSpPr>
            <a:spLocks noChangeShapeType="1"/>
          </p:cNvSpPr>
          <p:nvPr/>
        </p:nvSpPr>
        <p:spPr bwMode="auto">
          <a:xfrm flipH="1" flipV="1">
            <a:off x="1673139" y="3404463"/>
            <a:ext cx="812800" cy="326572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sp>
        <p:nvSpPr>
          <p:cNvPr id="21" name="Text Box 1041"/>
          <p:cNvSpPr txBox="1">
            <a:spLocks noChangeArrowheads="1"/>
          </p:cNvSpPr>
          <p:nvPr/>
        </p:nvSpPr>
        <p:spPr bwMode="auto">
          <a:xfrm>
            <a:off x="5286103" y="3086932"/>
            <a:ext cx="2641600" cy="4205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en-US" sz="2133" dirty="0">
                <a:solidFill>
                  <a:srgbClr val="FF0000"/>
                </a:solidFill>
                <a:latin typeface="Cambria" panose="02040503050406030204" pitchFamily="18" charset="0"/>
              </a:rPr>
              <a:t>Feature values</a:t>
            </a:r>
            <a:endParaRPr lang="en-US" altLang="en-US" sz="2133" dirty="0">
              <a:latin typeface="Cambria" panose="02040503050406030204" pitchFamily="18" charset="0"/>
            </a:endParaRPr>
          </a:p>
        </p:txBody>
      </p:sp>
      <p:sp>
        <p:nvSpPr>
          <p:cNvPr id="22" name="Line 1042"/>
          <p:cNvSpPr>
            <a:spLocks noChangeShapeType="1"/>
          </p:cNvSpPr>
          <p:nvPr/>
        </p:nvSpPr>
        <p:spPr bwMode="auto">
          <a:xfrm flipV="1">
            <a:off x="4609115" y="3339109"/>
            <a:ext cx="806580" cy="197791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sz="2400"/>
          </a:p>
        </p:txBody>
      </p:sp>
      <p:grpSp>
        <p:nvGrpSpPr>
          <p:cNvPr id="30" name="Group 29"/>
          <p:cNvGrpSpPr/>
          <p:nvPr/>
        </p:nvGrpSpPr>
        <p:grpSpPr>
          <a:xfrm>
            <a:off x="7987417" y="2103256"/>
            <a:ext cx="3523240" cy="3803560"/>
            <a:chOff x="5891970" y="1657348"/>
            <a:chExt cx="2642430" cy="2852670"/>
          </a:xfrm>
        </p:grpSpPr>
        <p:grpSp>
          <p:nvGrpSpPr>
            <p:cNvPr id="18" name="Group 17"/>
            <p:cNvGrpSpPr/>
            <p:nvPr/>
          </p:nvGrpSpPr>
          <p:grpSpPr>
            <a:xfrm>
              <a:off x="5891970" y="1657348"/>
              <a:ext cx="2642430" cy="2852670"/>
              <a:chOff x="5891970" y="1657348"/>
              <a:chExt cx="2642430" cy="2852670"/>
            </a:xfrm>
          </p:grpSpPr>
          <p:sp>
            <p:nvSpPr>
              <p:cNvPr id="7" name="Line 4"/>
              <p:cNvSpPr>
                <a:spLocks noChangeShapeType="1"/>
              </p:cNvSpPr>
              <p:nvPr/>
            </p:nvSpPr>
            <p:spPr bwMode="auto">
              <a:xfrm flipH="1">
                <a:off x="6183086" y="4190573"/>
                <a:ext cx="2351314" cy="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 type="arrow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8" name="Line 5"/>
              <p:cNvSpPr>
                <a:spLocks noChangeShapeType="1"/>
              </p:cNvSpPr>
              <p:nvPr/>
            </p:nvSpPr>
            <p:spPr bwMode="auto">
              <a:xfrm flipV="1">
                <a:off x="6183086" y="1657348"/>
                <a:ext cx="0" cy="2535291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arrow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9" name="Line 7"/>
              <p:cNvSpPr>
                <a:spLocks noChangeShapeType="1"/>
              </p:cNvSpPr>
              <p:nvPr/>
            </p:nvSpPr>
            <p:spPr bwMode="auto">
              <a:xfrm flipV="1">
                <a:off x="6183086" y="1962150"/>
                <a:ext cx="2351314" cy="1918307"/>
              </a:xfrm>
              <a:prstGeom prst="line">
                <a:avLst/>
              </a:prstGeom>
              <a:noFill/>
              <a:ln w="25400">
                <a:solidFill>
                  <a:srgbClr val="FF0000"/>
                </a:solidFill>
                <a:prstDash val="dash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10" name="Oval 8"/>
              <p:cNvSpPr>
                <a:spLocks noChangeArrowheads="1"/>
              </p:cNvSpPr>
              <p:nvPr/>
            </p:nvSpPr>
            <p:spPr bwMode="auto">
              <a:xfrm>
                <a:off x="6551047" y="3035636"/>
                <a:ext cx="78353" cy="145714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400"/>
              </a:p>
            </p:txBody>
          </p:sp>
          <p:sp>
            <p:nvSpPr>
              <p:cNvPr id="11" name="Oval 9"/>
              <p:cNvSpPr>
                <a:spLocks noChangeArrowheads="1"/>
              </p:cNvSpPr>
              <p:nvPr/>
            </p:nvSpPr>
            <p:spPr bwMode="auto">
              <a:xfrm>
                <a:off x="8120145" y="2499683"/>
                <a:ext cx="78353" cy="145714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400"/>
              </a:p>
            </p:txBody>
          </p:sp>
          <p:sp>
            <p:nvSpPr>
              <p:cNvPr id="12" name="Oval 10"/>
              <p:cNvSpPr>
                <a:spLocks noChangeArrowheads="1"/>
              </p:cNvSpPr>
              <p:nvPr/>
            </p:nvSpPr>
            <p:spPr bwMode="auto">
              <a:xfrm>
                <a:off x="7840227" y="2598488"/>
                <a:ext cx="78353" cy="145714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400"/>
              </a:p>
            </p:txBody>
          </p:sp>
          <p:sp>
            <p:nvSpPr>
              <p:cNvPr id="13" name="Oval 11"/>
              <p:cNvSpPr>
                <a:spLocks noChangeArrowheads="1"/>
              </p:cNvSpPr>
              <p:nvPr/>
            </p:nvSpPr>
            <p:spPr bwMode="auto">
              <a:xfrm>
                <a:off x="7504325" y="2475438"/>
                <a:ext cx="78353" cy="145714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400"/>
              </a:p>
            </p:txBody>
          </p:sp>
          <p:sp>
            <p:nvSpPr>
              <p:cNvPr id="14" name="Oval 12"/>
              <p:cNvSpPr>
                <a:spLocks noChangeArrowheads="1"/>
              </p:cNvSpPr>
              <p:nvPr/>
            </p:nvSpPr>
            <p:spPr bwMode="auto">
              <a:xfrm>
                <a:off x="7336374" y="2993707"/>
                <a:ext cx="78353" cy="145714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400"/>
              </a:p>
            </p:txBody>
          </p:sp>
          <p:sp>
            <p:nvSpPr>
              <p:cNvPr id="15" name="Oval 13"/>
              <p:cNvSpPr>
                <a:spLocks noChangeArrowheads="1"/>
              </p:cNvSpPr>
              <p:nvPr/>
            </p:nvSpPr>
            <p:spPr bwMode="auto">
              <a:xfrm>
                <a:off x="6944488" y="2894902"/>
                <a:ext cx="78353" cy="145714"/>
              </a:xfrm>
              <a:prstGeom prst="ellipse">
                <a:avLst/>
              </a:prstGeom>
              <a:solidFill>
                <a:schemeClr val="accent1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20000"/>
                  </a:spcBef>
                  <a:buChar char="•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en-US" altLang="en-US" sz="2400"/>
              </a:p>
            </p:txBody>
          </p:sp>
          <p:sp>
            <p:nvSpPr>
              <p:cNvPr id="16" name="Text Box 14"/>
              <p:cNvSpPr txBox="1">
                <a:spLocks noChangeArrowheads="1"/>
              </p:cNvSpPr>
              <p:nvPr/>
            </p:nvSpPr>
            <p:spPr bwMode="auto">
              <a:xfrm>
                <a:off x="7175241" y="4163769"/>
                <a:ext cx="335902" cy="3462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FontTx/>
                  <a:buNone/>
                </a:pPr>
                <a:r>
                  <a:rPr lang="en-US" altLang="en-US" sz="2400" dirty="0"/>
                  <a:t>x</a:t>
                </a:r>
              </a:p>
            </p:txBody>
          </p:sp>
          <p:sp>
            <p:nvSpPr>
              <p:cNvPr id="17" name="Text Box 15"/>
              <p:cNvSpPr txBox="1">
                <a:spLocks noChangeArrowheads="1"/>
              </p:cNvSpPr>
              <p:nvPr/>
            </p:nvSpPr>
            <p:spPr bwMode="auto">
              <a:xfrm>
                <a:off x="5891970" y="2584237"/>
                <a:ext cx="390020" cy="3462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spcBef>
                    <a:spcPct val="20000"/>
                  </a:spcBef>
                  <a:buChar char="•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ea typeface="MS PGothic" panose="020B0600070205080204" pitchFamily="34" charset="-128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  <a:buFontTx/>
                  <a:buNone/>
                </a:pPr>
                <a:r>
                  <a:rPr lang="en-US" altLang="en-US" sz="2400" dirty="0"/>
                  <a:t>y</a:t>
                </a:r>
              </a:p>
            </p:txBody>
          </p:sp>
        </p:grpSp>
        <p:sp>
          <p:nvSpPr>
            <p:cNvPr id="23" name="Oval 8"/>
            <p:cNvSpPr>
              <a:spLocks noChangeArrowheads="1"/>
            </p:cNvSpPr>
            <p:nvPr/>
          </p:nvSpPr>
          <p:spPr bwMode="auto">
            <a:xfrm>
              <a:off x="6922721" y="3339087"/>
              <a:ext cx="100119" cy="134851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/>
            </a:p>
          </p:txBody>
        </p:sp>
        <p:sp>
          <p:nvSpPr>
            <p:cNvPr id="24" name="Oval 8"/>
            <p:cNvSpPr>
              <a:spLocks noChangeArrowheads="1"/>
            </p:cNvSpPr>
            <p:nvPr/>
          </p:nvSpPr>
          <p:spPr bwMode="auto">
            <a:xfrm>
              <a:off x="7770247" y="2094438"/>
              <a:ext cx="78353" cy="14571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/>
            </a:p>
          </p:txBody>
        </p:sp>
        <p:sp>
          <p:nvSpPr>
            <p:cNvPr id="26" name="Oval 8"/>
            <p:cNvSpPr>
              <a:spLocks noChangeArrowheads="1"/>
            </p:cNvSpPr>
            <p:nvPr/>
          </p:nvSpPr>
          <p:spPr bwMode="auto">
            <a:xfrm>
              <a:off x="7541647" y="2856438"/>
              <a:ext cx="78353" cy="14571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/>
            </a:p>
          </p:txBody>
        </p:sp>
        <p:sp>
          <p:nvSpPr>
            <p:cNvPr id="27" name="Oval 13"/>
            <p:cNvSpPr>
              <a:spLocks noChangeArrowheads="1"/>
            </p:cNvSpPr>
            <p:nvPr/>
          </p:nvSpPr>
          <p:spPr bwMode="auto">
            <a:xfrm>
              <a:off x="7096888" y="2704038"/>
              <a:ext cx="78353" cy="14571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/>
            </a:p>
          </p:txBody>
        </p:sp>
        <p:sp>
          <p:nvSpPr>
            <p:cNvPr id="28" name="Oval 9"/>
            <p:cNvSpPr>
              <a:spLocks noChangeArrowheads="1"/>
            </p:cNvSpPr>
            <p:nvPr/>
          </p:nvSpPr>
          <p:spPr bwMode="auto">
            <a:xfrm>
              <a:off x="8272545" y="2246838"/>
              <a:ext cx="78353" cy="14571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/>
            </a:p>
          </p:txBody>
        </p:sp>
        <p:sp>
          <p:nvSpPr>
            <p:cNvPr id="29" name="Oval 9"/>
            <p:cNvSpPr>
              <a:spLocks noChangeArrowheads="1"/>
            </p:cNvSpPr>
            <p:nvPr/>
          </p:nvSpPr>
          <p:spPr bwMode="auto">
            <a:xfrm>
              <a:off x="7902431" y="1865838"/>
              <a:ext cx="78353" cy="145714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0612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  <p:bldP spid="20" grpId="0" animBg="1"/>
      <p:bldP spid="21" grpId="0"/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6DF18-77A1-4FAB-AA2A-953A4196F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Linear Regression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852BE12-354B-420D-AAB7-01974B76060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6697" y="1690688"/>
            <a:ext cx="2991267" cy="1733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D6AD195-8D8F-4162-B30C-861424518061}"/>
              </a:ext>
            </a:extLst>
          </p:cNvPr>
          <p:cNvSpPr txBox="1"/>
          <p:nvPr/>
        </p:nvSpPr>
        <p:spPr>
          <a:xfrm>
            <a:off x="838200" y="3616621"/>
            <a:ext cx="9829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The dependent variable that is to be predicted is denoted by 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A line that touches the y-axis is denoted by the intercept b</a:t>
            </a:r>
            <a:r>
              <a:rPr lang="en-US" b="0" i="0" baseline="-2500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0</a:t>
            </a: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b</a:t>
            </a:r>
            <a:r>
              <a:rPr lang="en-US" b="0" i="0" baseline="-2500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1</a:t>
            </a: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 is the slope of the line, x represents the independent variables that determine the prediction of 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A4A4A"/>
                </a:solidFill>
                <a:effectLst/>
                <a:latin typeface="Open Sans" panose="020B0606030504020204" pitchFamily="34" charset="0"/>
              </a:rPr>
              <a:t>The error in the resultant prediction is denoted by e.</a:t>
            </a:r>
          </a:p>
        </p:txBody>
      </p:sp>
    </p:spTree>
    <p:extLst>
      <p:ext uri="{BB962C8B-B14F-4D97-AF65-F5344CB8AC3E}">
        <p14:creationId xmlns:p14="http://schemas.microsoft.com/office/powerpoint/2010/main" val="2413570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559</Words>
  <Application>Microsoft Office PowerPoint</Application>
  <PresentationFormat>Widescreen</PresentationFormat>
  <Paragraphs>73</Paragraphs>
  <Slides>18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Arial</vt:lpstr>
      <vt:lpstr>Arimo</vt:lpstr>
      <vt:lpstr>Calibri</vt:lpstr>
      <vt:lpstr>Calibri Light</vt:lpstr>
      <vt:lpstr>Cambria</vt:lpstr>
      <vt:lpstr>Lato</vt:lpstr>
      <vt:lpstr>Open Sans</vt:lpstr>
      <vt:lpstr>Roboto</vt:lpstr>
      <vt:lpstr>Times New Roman</vt:lpstr>
      <vt:lpstr>Wingdings</vt:lpstr>
      <vt:lpstr>Office Theme</vt:lpstr>
      <vt:lpstr>Lecture 2</vt:lpstr>
      <vt:lpstr>Recap</vt:lpstr>
      <vt:lpstr>Topics to be covered</vt:lpstr>
      <vt:lpstr>PowerPoint Presentation</vt:lpstr>
      <vt:lpstr>Regression</vt:lpstr>
      <vt:lpstr>Linear Regression</vt:lpstr>
      <vt:lpstr>Linear Regression</vt:lpstr>
      <vt:lpstr>Linear Regression</vt:lpstr>
      <vt:lpstr>Linear Regression </vt:lpstr>
      <vt:lpstr>Case 1</vt:lpstr>
      <vt:lpstr>Case 2</vt:lpstr>
      <vt:lpstr>Case 3</vt:lpstr>
      <vt:lpstr>What is Cost Function?</vt:lpstr>
      <vt:lpstr>Cost Function</vt:lpstr>
      <vt:lpstr>PowerPoint Presentation</vt:lpstr>
      <vt:lpstr>Applications of Linear Regression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</dc:title>
  <dc:creator>Akansha Singh</dc:creator>
  <cp:lastModifiedBy>Akansha Singh</cp:lastModifiedBy>
  <cp:revision>7</cp:revision>
  <dcterms:created xsi:type="dcterms:W3CDTF">2022-08-22T08:33:46Z</dcterms:created>
  <dcterms:modified xsi:type="dcterms:W3CDTF">2022-08-23T06:15:26Z</dcterms:modified>
</cp:coreProperties>
</file>

<file path=docProps/thumbnail.jpeg>
</file>